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6" r:id="rId4"/>
    <p:sldId id="277" r:id="rId5"/>
    <p:sldId id="278" r:id="rId6"/>
    <p:sldId id="279" r:id="rId7"/>
    <p:sldId id="280" r:id="rId8"/>
    <p:sldId id="258" r:id="rId9"/>
    <p:sldId id="285" r:id="rId10"/>
    <p:sldId id="286" r:id="rId11"/>
    <p:sldId id="287" r:id="rId12"/>
    <p:sldId id="259" r:id="rId13"/>
    <p:sldId id="288" r:id="rId14"/>
    <p:sldId id="260" r:id="rId15"/>
    <p:sldId id="261" r:id="rId16"/>
    <p:sldId id="275" r:id="rId17"/>
    <p:sldId id="281" r:id="rId18"/>
    <p:sldId id="282" r:id="rId19"/>
    <p:sldId id="283" r:id="rId20"/>
    <p:sldId id="262" r:id="rId21"/>
    <p:sldId id="263" r:id="rId22"/>
    <p:sldId id="264" r:id="rId23"/>
    <p:sldId id="270" r:id="rId24"/>
    <p:sldId id="265" r:id="rId25"/>
    <p:sldId id="266" r:id="rId26"/>
    <p:sldId id="284" r:id="rId27"/>
    <p:sldId id="271" r:id="rId28"/>
    <p:sldId id="272" r:id="rId29"/>
    <p:sldId id="273" r:id="rId30"/>
    <p:sldId id="267" r:id="rId31"/>
    <p:sldId id="274" r:id="rId32"/>
    <p:sldId id="268" r:id="rId33"/>
    <p:sldId id="269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11" autoAdjust="0"/>
    <p:restoredTop sz="94660"/>
  </p:normalViewPr>
  <p:slideViewPr>
    <p:cSldViewPr snapToGrid="0">
      <p:cViewPr varScale="1">
        <p:scale>
          <a:sx n="99" d="100"/>
          <a:sy n="99" d="100"/>
        </p:scale>
        <p:origin x="120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6E332-5C35-7F1D-72B8-B85F17AC33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790C3C-B241-C153-91D4-AFBD680E46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CA48A5-E58B-1A68-7340-989FAC2D5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D1F80-F017-439B-A4AA-B8BCF554A142}" type="datetimeFigureOut">
              <a:rPr lang="en-US" smtClean="0"/>
              <a:t>9/5/2023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89603F-AD10-89F9-A788-01806C003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751E36-1C27-505D-DAA4-E5D7304AD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2B2FE-00A2-437A-8DFF-FFB1AC1A0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5183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59D7B8-A869-6EEA-30E9-9A5044837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FC5825-4A24-C7DF-9659-2E01FAF3FF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3F0708-BD6C-75E6-C22F-79C57F5357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D1F80-F017-439B-A4AA-B8BCF554A142}" type="datetimeFigureOut">
              <a:rPr lang="en-US" smtClean="0"/>
              <a:t>9/5/2023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E68073-FE96-BC48-FDEA-608F90144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10F5D2-25E1-2BE3-4CD2-A69914F63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2B2FE-00A2-437A-8DFF-FFB1AC1A0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5687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2C18F95-FE69-FE7C-4AFA-219BFCED27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3FC087-5131-A999-3E6C-B4E1BE73E5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874A90-1155-4CAD-5961-7323678BB7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D1F80-F017-439B-A4AA-B8BCF554A142}" type="datetimeFigureOut">
              <a:rPr lang="en-US" smtClean="0"/>
              <a:t>9/5/2023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250B05-5B59-7CAA-73BE-6CA68D67B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131140-3119-3F96-FF0D-D83479617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2B2FE-00A2-437A-8DFF-FFB1AC1A0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7710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E3B36F-2742-416F-0AF5-37204A4E1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1CB96E-EE79-98C3-1722-36D716376C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63858B-36D6-5FC6-54DB-B689B510F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D1F80-F017-439B-A4AA-B8BCF554A142}" type="datetimeFigureOut">
              <a:rPr lang="en-US" smtClean="0"/>
              <a:t>9/5/2023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AE2C16-E817-FB2F-D3A5-6B3322D337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5B7795-75E9-0449-36ED-9D9AF692B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2B2FE-00A2-437A-8DFF-FFB1AC1A0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678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936CE-C59B-E435-152D-F9E4285A12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0F42AD-68F2-766F-CDF2-5A0FFEC074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692FD5-9F47-F58D-67A6-D46E6A725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D1F80-F017-439B-A4AA-B8BCF554A142}" type="datetimeFigureOut">
              <a:rPr lang="en-US" smtClean="0"/>
              <a:t>9/5/2023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A4CC83-D9B8-001B-26F0-6E38E6C65D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34EA17-34D2-E1BD-13D5-E0A5C0932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2B2FE-00A2-437A-8DFF-FFB1AC1A0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5229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2A5C3C-934F-DECB-C499-6C073004B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89941C-4AEC-7037-0706-BEF279583B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3DA6DD-A8A2-C9DB-9731-520B7A6856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D736A4-1871-DBAA-A597-C44D8C0B8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D1F80-F017-439B-A4AA-B8BCF554A142}" type="datetimeFigureOut">
              <a:rPr lang="en-US" smtClean="0"/>
              <a:t>9/5/2023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D03B2B-DE61-8F69-1068-F6A4076E9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34D892-CAB0-CA38-7457-71660343FE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2B2FE-00A2-437A-8DFF-FFB1AC1A0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6895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969A5-4320-DDED-3D17-A989450B02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091C4F-0A08-3D6B-531B-992F49982B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808EBE-7F60-6737-FDFE-6B807102CA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68ED2F-ECDE-33F5-9501-E4FA0F0F5A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055E92C-8062-E8DF-7626-B5A78FB548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56DF74C-92CF-7441-5512-4AECB369A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D1F80-F017-439B-A4AA-B8BCF554A142}" type="datetimeFigureOut">
              <a:rPr lang="en-US" smtClean="0"/>
              <a:t>9/5/2023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1AA348C-C02B-E0D9-910B-02EFC6D83E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B20213F-A944-34E3-2CAF-703533B8B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2B2FE-00A2-437A-8DFF-FFB1AC1A0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1135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14A9D-905F-5E55-E4FE-EE055A60B0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888492-136F-4B24-1619-17B60153D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D1F80-F017-439B-A4AA-B8BCF554A142}" type="datetimeFigureOut">
              <a:rPr lang="en-US" smtClean="0"/>
              <a:t>9/5/2023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52F57F-09CD-6558-0826-95EEF544AE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5915BC-BDEB-9D19-4307-34288D98A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2B2FE-00A2-437A-8DFF-FFB1AC1A0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9768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9791C8-C175-6AB1-D445-9DBCDCB320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D1F80-F017-439B-A4AA-B8BCF554A142}" type="datetimeFigureOut">
              <a:rPr lang="en-US" smtClean="0"/>
              <a:t>9/5/2023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E1D97B-5061-C0A8-1917-FC21B262A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284D94-D158-DA16-8064-0180E91AE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2B2FE-00A2-437A-8DFF-FFB1AC1A0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717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2CBBE-7AA2-1399-02E3-20E2D25B5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849469-9E4F-0AEF-2DF6-F568DFF7F7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9C94BE-6869-826D-9E7C-D6D1C52853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ADD6A4-0777-5C92-B7A7-10810A5E24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D1F80-F017-439B-A4AA-B8BCF554A142}" type="datetimeFigureOut">
              <a:rPr lang="en-US" smtClean="0"/>
              <a:t>9/5/2023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3713D1-9A36-331F-F0BE-9C098279B2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377122-0893-CA13-5939-FE43ADDCC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2B2FE-00A2-437A-8DFF-FFB1AC1A0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989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CE6CA5-C6A1-CE21-283A-C4B3914D4D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FCEC4A-E48B-CD8B-E599-D5F167FD94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6B5F55-7713-306B-0BEB-189E083A13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A4121B-92AB-A8EF-6342-817F728B87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D1F80-F017-439B-A4AA-B8BCF554A142}" type="datetimeFigureOut">
              <a:rPr lang="en-US" smtClean="0"/>
              <a:t>9/5/2023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8ABEC7-E7E0-AC69-1D7C-4E2D6FAA84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F73CB9-5212-7609-EF81-03696DF49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2B2FE-00A2-437A-8DFF-FFB1AC1A0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5734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204F34-C064-FC83-C007-8955DE540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9B9A41-2DF1-A6A7-A3C4-819AF76589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5889B0-A5DF-1DFC-9AF6-8BCB835B02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1D1F80-F017-439B-A4AA-B8BCF554A142}" type="datetimeFigureOut">
              <a:rPr lang="en-US" smtClean="0"/>
              <a:t>9/5/2023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218D99-C99F-04FA-2F1A-30FE881CCB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CCB2C9-BF74-5765-C403-CA4BB45487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12B2FE-00A2-437A-8DFF-FFB1AC1A0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8329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LL-Team-24277" TargetMode="Externa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ython.org/" TargetMode="External"/><Relationship Id="rId7" Type="http://schemas.openxmlformats.org/officeDocument/2006/relationships/hyperlink" Target="https://beta.pybricks.com/" TargetMode="External"/><Relationship Id="rId2" Type="http://schemas.openxmlformats.org/officeDocument/2006/relationships/hyperlink" Target="https://code.visualstudio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ode.pybricks.com/" TargetMode="External"/><Relationship Id="rId5" Type="http://schemas.openxmlformats.org/officeDocument/2006/relationships/hyperlink" Target="https://pybricks.com/" TargetMode="External"/><Relationship Id="rId4" Type="http://schemas.openxmlformats.org/officeDocument/2006/relationships/hyperlink" Target="https://git-scm.com/downloads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beta.pybricks.com/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://github.com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9B807-3B77-5A25-601D-BE4C33AE734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Laptop Setup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9E8DD7-6FD3-B07D-B365-2512223CA4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How to set up FLL laptops for VS Code, Python, </a:t>
            </a:r>
            <a:r>
              <a:rPr lang="en-US" dirty="0" err="1"/>
              <a:t>Pybricks</a:t>
            </a:r>
            <a:r>
              <a:rPr lang="en-US" dirty="0"/>
              <a:t> and Git/</a:t>
            </a:r>
            <a:r>
              <a:rPr lang="en-US" dirty="0" err="1"/>
              <a:t>github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49715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AFBF9F-FE46-8F9E-EFE1-52C4BCBE2F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852F6C-83A3-B847-B662-2C16E599F6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64D111-328B-DC58-C206-C9DC1368CC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658" t="16587" r="14895" b="25550"/>
          <a:stretch/>
        </p:blipFill>
        <p:spPr>
          <a:xfrm>
            <a:off x="567890" y="1825625"/>
            <a:ext cx="8710863" cy="3821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49686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1D2CA-B1C4-8954-2B11-C946711A3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51D3EA-1831-1FD5-F0CA-837BD38451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E16265-0984-B41B-C3FB-B4BB63923B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158" t="15129" r="17500" b="7041"/>
          <a:stretch/>
        </p:blipFill>
        <p:spPr>
          <a:xfrm>
            <a:off x="317634" y="1106905"/>
            <a:ext cx="3455470" cy="51398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43942B0-AB50-69B0-8842-9D3C5805E4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657" t="13089" r="18053" b="11121"/>
          <a:stretch/>
        </p:blipFill>
        <p:spPr>
          <a:xfrm>
            <a:off x="3914272" y="1027906"/>
            <a:ext cx="7960094" cy="5005137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293CABBB-0A58-6998-091C-939F0F8D06C5}"/>
              </a:ext>
            </a:extLst>
          </p:cNvPr>
          <p:cNvSpPr/>
          <p:nvPr/>
        </p:nvSpPr>
        <p:spPr>
          <a:xfrm>
            <a:off x="4004108" y="4803005"/>
            <a:ext cx="3907858" cy="885526"/>
          </a:xfrm>
          <a:prstGeom prst="ellipse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8872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E9AE0-17A0-7B2A-7CB6-A843466BB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3. Invite each member as a collaborator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7DCF4-4110-EB52-25E2-E374B73B4D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One of the coaches will invite you to be a collaborator on the team repository</a:t>
            </a:r>
          </a:p>
          <a:p>
            <a:r>
              <a:rPr lang="en-US" dirty="0"/>
              <a:t>Tell the coach your username so they can invite you</a:t>
            </a:r>
          </a:p>
        </p:txBody>
      </p:sp>
    </p:spTree>
    <p:extLst>
      <p:ext uri="{BB962C8B-B14F-4D97-AF65-F5344CB8AC3E}">
        <p14:creationId xmlns:p14="http://schemas.microsoft.com/office/powerpoint/2010/main" val="34494421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E1065-59CE-15DC-69C9-63AEDAC3E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34A895-6C03-D6E5-A334-EE88F2AFC7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C14FB3-9E7C-1282-249F-F18D18F757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421" t="5649" r="2816" b="74279"/>
          <a:stretch/>
        </p:blipFill>
        <p:spPr>
          <a:xfrm>
            <a:off x="529388" y="2559868"/>
            <a:ext cx="2165685" cy="1325563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3700F09E-317E-4D48-BA7E-D9D7A18DFB56}"/>
              </a:ext>
            </a:extLst>
          </p:cNvPr>
          <p:cNvSpPr/>
          <p:nvPr/>
        </p:nvSpPr>
        <p:spPr>
          <a:xfrm>
            <a:off x="1915426" y="2559868"/>
            <a:ext cx="500515" cy="520216"/>
          </a:xfrm>
          <a:prstGeom prst="ellipse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3ACB46F-27A4-FDB7-2F4C-7D3A9C8191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710" t="26977" r="4342" b="52951"/>
          <a:stretch/>
        </p:blipFill>
        <p:spPr>
          <a:xfrm>
            <a:off x="240631" y="4986336"/>
            <a:ext cx="9747186" cy="132556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64AE357-1C97-503A-1A44-F37F7795665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6632" t="22271" r="37947" b="28462"/>
          <a:stretch/>
        </p:blipFill>
        <p:spPr>
          <a:xfrm>
            <a:off x="5245768" y="1597794"/>
            <a:ext cx="3099335" cy="3253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06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9EEEAA-372C-4437-F563-FFDDE348D0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4. Accept invitation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BE4965-E29E-C04B-D80B-6FB9FECBD3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9849" y="1526238"/>
            <a:ext cx="6722327" cy="1529196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Look at your </a:t>
            </a:r>
            <a:r>
              <a:rPr lang="en-US" dirty="0" err="1"/>
              <a:t>github</a:t>
            </a:r>
            <a:r>
              <a:rPr lang="en-US" dirty="0"/>
              <a:t> notifications. Click “accept”</a:t>
            </a:r>
          </a:p>
          <a:p>
            <a:r>
              <a:rPr lang="en-US" dirty="0"/>
              <a:t>Go to the team </a:t>
            </a:r>
            <a:r>
              <a:rPr lang="en-US" dirty="0" err="1"/>
              <a:t>github</a:t>
            </a:r>
            <a:r>
              <a:rPr lang="en-US" dirty="0"/>
              <a:t> repo</a:t>
            </a:r>
          </a:p>
          <a:p>
            <a:r>
              <a:rPr lang="en-US" dirty="0"/>
              <a:t>Click on Master-Program-Fall-2023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9A70FE-1281-59C3-E1FE-5FC7A99A55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8905" y="3191325"/>
            <a:ext cx="6079118" cy="33015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60B3728-AF0E-9F19-6413-270F7091EAC2}"/>
              </a:ext>
            </a:extLst>
          </p:cNvPr>
          <p:cNvSpPr txBox="1"/>
          <p:nvPr/>
        </p:nvSpPr>
        <p:spPr>
          <a:xfrm>
            <a:off x="48126" y="4630204"/>
            <a:ext cx="553452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hlinkClick r:id="rId3"/>
              </a:rPr>
              <a:t>https://github.com/FLL-Team-24277</a:t>
            </a:r>
            <a:endParaRPr lang="en-US" sz="280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1BB9F56-3445-C3BC-380A-F476510C10D0}"/>
              </a:ext>
            </a:extLst>
          </p:cNvPr>
          <p:cNvSpPr/>
          <p:nvPr/>
        </p:nvSpPr>
        <p:spPr>
          <a:xfrm>
            <a:off x="8871182" y="4179120"/>
            <a:ext cx="2482618" cy="805132"/>
          </a:xfrm>
          <a:prstGeom prst="ellipse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9852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FABCD-B2CD-8D8B-0B9B-166216D1E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5. VS Code Extensions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49BBE0-F59A-667E-2C44-C7BB1C54E4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s-ES" b="0" i="0" dirty="0">
                <a:solidFill>
                  <a:srgbClr val="1F2328"/>
                </a:solidFill>
                <a:effectLst/>
                <a:latin typeface="-apple-system"/>
              </a:rPr>
              <a:t>Open VS </a:t>
            </a:r>
            <a:r>
              <a:rPr lang="es-ES" b="0" i="0" dirty="0" err="1">
                <a:solidFill>
                  <a:srgbClr val="1F2328"/>
                </a:solidFill>
                <a:effectLst/>
                <a:latin typeface="-apple-system"/>
              </a:rPr>
              <a:t>Code</a:t>
            </a:r>
            <a:r>
              <a:rPr lang="es-ES" b="0" i="0" dirty="0">
                <a:solidFill>
                  <a:srgbClr val="1F2328"/>
                </a:solidFill>
                <a:effectLst/>
                <a:latin typeface="-apple-system"/>
              </a:rPr>
              <a:t> and </a:t>
            </a:r>
            <a:r>
              <a:rPr lang="es-ES" b="0" i="0" dirty="0" err="1">
                <a:solidFill>
                  <a:srgbClr val="1F2328"/>
                </a:solidFill>
                <a:effectLst/>
                <a:latin typeface="-apple-system"/>
              </a:rPr>
              <a:t>install</a:t>
            </a:r>
            <a:r>
              <a:rPr lang="es-ES" b="0" i="0" dirty="0">
                <a:solidFill>
                  <a:srgbClr val="1F2328"/>
                </a:solidFill>
                <a:effectLst/>
                <a:latin typeface="-apple-system"/>
              </a:rPr>
              <a:t> </a:t>
            </a:r>
            <a:r>
              <a:rPr lang="es-ES" b="0" i="0" dirty="0" err="1">
                <a:solidFill>
                  <a:srgbClr val="1F2328"/>
                </a:solidFill>
                <a:effectLst/>
                <a:latin typeface="-apple-system"/>
              </a:rPr>
              <a:t>the</a:t>
            </a:r>
            <a:r>
              <a:rPr lang="es-ES" b="0" i="0" dirty="0">
                <a:solidFill>
                  <a:srgbClr val="1F2328"/>
                </a:solidFill>
                <a:effectLst/>
                <a:latin typeface="-apple-system"/>
              </a:rPr>
              <a:t> </a:t>
            </a:r>
            <a:r>
              <a:rPr lang="es-ES" b="0" i="0" dirty="0" err="1">
                <a:solidFill>
                  <a:srgbClr val="1F2328"/>
                </a:solidFill>
                <a:effectLst/>
                <a:latin typeface="-apple-system"/>
              </a:rPr>
              <a:t>following</a:t>
            </a:r>
            <a:r>
              <a:rPr lang="es-ES" b="0" i="0" dirty="0">
                <a:solidFill>
                  <a:srgbClr val="1F2328"/>
                </a:solidFill>
                <a:effectLst/>
                <a:latin typeface="-apple-system"/>
              </a:rPr>
              <a:t> </a:t>
            </a:r>
            <a:r>
              <a:rPr lang="es-ES" b="0" i="0" dirty="0" err="1">
                <a:solidFill>
                  <a:srgbClr val="1F2328"/>
                </a:solidFill>
                <a:effectLst/>
                <a:latin typeface="-apple-system"/>
              </a:rPr>
              <a:t>extensions</a:t>
            </a:r>
            <a:endParaRPr lang="es-ES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lvl="1"/>
            <a:r>
              <a:rPr lang="es-ES" b="0" i="0" dirty="0">
                <a:solidFill>
                  <a:srgbClr val="1F2328"/>
                </a:solidFill>
                <a:effectLst/>
                <a:latin typeface="-apple-system"/>
              </a:rPr>
              <a:t>Error Lens</a:t>
            </a:r>
          </a:p>
          <a:p>
            <a:pPr lvl="1"/>
            <a:r>
              <a:rPr lang="es-ES" b="0" i="0" dirty="0">
                <a:solidFill>
                  <a:srgbClr val="1F2328"/>
                </a:solidFill>
                <a:effectLst/>
                <a:latin typeface="-apple-system"/>
              </a:rPr>
              <a:t>Git-</a:t>
            </a:r>
            <a:r>
              <a:rPr lang="es-ES" b="0" i="0" dirty="0" err="1">
                <a:solidFill>
                  <a:srgbClr val="1F2328"/>
                </a:solidFill>
                <a:effectLst/>
                <a:latin typeface="-apple-system"/>
              </a:rPr>
              <a:t>autoconfig</a:t>
            </a:r>
            <a:endParaRPr lang="es-ES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lvl="1"/>
            <a:r>
              <a:rPr lang="es-ES" b="0" i="0" dirty="0">
                <a:solidFill>
                  <a:srgbClr val="1F2328"/>
                </a:solidFill>
                <a:effectLst/>
                <a:latin typeface="-apple-system"/>
              </a:rPr>
              <a:t>GitHub </a:t>
            </a:r>
            <a:r>
              <a:rPr lang="es-ES" b="0" i="0" dirty="0" err="1">
                <a:solidFill>
                  <a:srgbClr val="1F2328"/>
                </a:solidFill>
                <a:effectLst/>
                <a:latin typeface="-apple-system"/>
              </a:rPr>
              <a:t>Pull</a:t>
            </a:r>
            <a:r>
              <a:rPr lang="es-ES" b="0" i="0" dirty="0">
                <a:solidFill>
                  <a:srgbClr val="1F2328"/>
                </a:solidFill>
                <a:effectLst/>
                <a:latin typeface="-apple-system"/>
              </a:rPr>
              <a:t> </a:t>
            </a:r>
            <a:r>
              <a:rPr lang="es-ES" b="0" i="0" dirty="0" err="1">
                <a:solidFill>
                  <a:srgbClr val="1F2328"/>
                </a:solidFill>
                <a:effectLst/>
                <a:latin typeface="-apple-system"/>
              </a:rPr>
              <a:t>Requests</a:t>
            </a:r>
            <a:r>
              <a:rPr lang="es-ES" b="0" i="0" dirty="0">
                <a:solidFill>
                  <a:srgbClr val="1F2328"/>
                </a:solidFill>
                <a:effectLst/>
                <a:latin typeface="-apple-system"/>
              </a:rPr>
              <a:t> and Issues</a:t>
            </a:r>
          </a:p>
          <a:p>
            <a:pPr lvl="1"/>
            <a:r>
              <a:rPr lang="es-ES" b="0" i="0" dirty="0">
                <a:solidFill>
                  <a:srgbClr val="1F2328"/>
                </a:solidFill>
                <a:effectLst/>
                <a:latin typeface="-apple-system"/>
              </a:rPr>
              <a:t>Python</a:t>
            </a:r>
          </a:p>
          <a:p>
            <a:pPr lvl="1"/>
            <a:r>
              <a:rPr lang="es-ES" b="0" i="0" dirty="0" err="1">
                <a:solidFill>
                  <a:srgbClr val="1F2328"/>
                </a:solidFill>
                <a:effectLst/>
                <a:latin typeface="-apple-system"/>
              </a:rPr>
              <a:t>Pylance</a:t>
            </a:r>
            <a:endParaRPr lang="es-ES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lvl="1"/>
            <a:r>
              <a:rPr lang="es-ES" b="0" i="0" dirty="0">
                <a:solidFill>
                  <a:srgbClr val="1F2328"/>
                </a:solidFill>
                <a:effectLst/>
                <a:latin typeface="-apple-system"/>
              </a:rPr>
              <a:t>Black</a:t>
            </a:r>
          </a:p>
          <a:p>
            <a:pPr lvl="1"/>
            <a:r>
              <a:rPr lang="es-ES" b="0" i="0" dirty="0">
                <a:solidFill>
                  <a:srgbClr val="1F2328"/>
                </a:solidFill>
                <a:effectLst/>
                <a:latin typeface="-apple-system"/>
              </a:rPr>
              <a:t>Black </a:t>
            </a:r>
            <a:r>
              <a:rPr lang="es-ES" b="0" i="0" dirty="0" err="1">
                <a:solidFill>
                  <a:srgbClr val="1F2328"/>
                </a:solidFill>
                <a:effectLst/>
                <a:latin typeface="-apple-system"/>
              </a:rPr>
              <a:t>Formatter</a:t>
            </a:r>
            <a:endParaRPr lang="es-ES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lvl="1"/>
            <a:r>
              <a:rPr lang="en-US" dirty="0"/>
              <a:t>PDF Viewer</a:t>
            </a:r>
          </a:p>
          <a:p>
            <a:r>
              <a:rPr lang="en-US" dirty="0"/>
              <a:t>Restart VS Code</a:t>
            </a:r>
          </a:p>
          <a:p>
            <a:r>
              <a:rPr lang="en-US" dirty="0"/>
              <a:t>Clone the Team’s Repository and open the project</a:t>
            </a:r>
          </a:p>
          <a:p>
            <a:pPr lvl="1"/>
            <a:r>
              <a:rPr lang="en-US" dirty="0"/>
              <a:t>Get the link from the Team </a:t>
            </a:r>
            <a:r>
              <a:rPr lang="en-US" dirty="0" err="1"/>
              <a:t>github</a:t>
            </a:r>
            <a:r>
              <a:rPr lang="en-US" dirty="0"/>
              <a:t> repository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F76FB3-CF13-BD09-E84A-EBDBE8AC10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31754" y="365125"/>
            <a:ext cx="2083030" cy="6397272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9E6D8189-CF63-2B86-DC17-9E575A2F9CE4}"/>
              </a:ext>
            </a:extLst>
          </p:cNvPr>
          <p:cNvSpPr/>
          <p:nvPr/>
        </p:nvSpPr>
        <p:spPr>
          <a:xfrm>
            <a:off x="8632166" y="1869057"/>
            <a:ext cx="2482618" cy="805132"/>
          </a:xfrm>
          <a:prstGeom prst="ellipse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Left 6">
            <a:extLst>
              <a:ext uri="{FF2B5EF4-FFF2-40B4-BE49-F238E27FC236}">
                <a16:creationId xmlns:a16="http://schemas.microsoft.com/office/drawing/2014/main" id="{DFF444B9-0460-89F7-6F17-D8FD4C7EE477}"/>
              </a:ext>
            </a:extLst>
          </p:cNvPr>
          <p:cNvSpPr/>
          <p:nvPr/>
        </p:nvSpPr>
        <p:spPr>
          <a:xfrm rot="2247223">
            <a:off x="9213011" y="2558960"/>
            <a:ext cx="1081178" cy="50033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426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9D4CAB-1FF3-9496-49ED-DAAD34A6F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462F21-EFA1-AFE9-E45A-8CC2B55981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008" y="1690688"/>
            <a:ext cx="5990992" cy="2854284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E5A18B15-077C-EE9F-9F0B-4BE5E8AD2946}"/>
              </a:ext>
            </a:extLst>
          </p:cNvPr>
          <p:cNvSpPr/>
          <p:nvPr/>
        </p:nvSpPr>
        <p:spPr>
          <a:xfrm>
            <a:off x="4874508" y="2048528"/>
            <a:ext cx="1092714" cy="424740"/>
          </a:xfrm>
          <a:prstGeom prst="ellipse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5CB4F93-A668-AE52-17A7-A1D1EE166064}"/>
              </a:ext>
            </a:extLst>
          </p:cNvPr>
          <p:cNvSpPr/>
          <p:nvPr/>
        </p:nvSpPr>
        <p:spPr>
          <a:xfrm>
            <a:off x="5029126" y="3065340"/>
            <a:ext cx="938096" cy="612886"/>
          </a:xfrm>
          <a:prstGeom prst="ellipse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29E067F-E82D-28BA-7C56-905AC9949C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7040" y="1474156"/>
            <a:ext cx="5859952" cy="3015353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9C712EB0-3310-3D63-D6C2-6E0D361D9AB7}"/>
              </a:ext>
            </a:extLst>
          </p:cNvPr>
          <p:cNvSpPr/>
          <p:nvPr/>
        </p:nvSpPr>
        <p:spPr>
          <a:xfrm>
            <a:off x="8540129" y="2437438"/>
            <a:ext cx="1092714" cy="424740"/>
          </a:xfrm>
          <a:prstGeom prst="ellipse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8442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188AB-6191-B565-8AB6-80830EE8A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5890E6-218F-6310-72B5-F92AB52978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1949" y="687174"/>
            <a:ext cx="6788102" cy="3492951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CE377878-A8F5-1E81-3895-C260E513ABE6}"/>
              </a:ext>
            </a:extLst>
          </p:cNvPr>
          <p:cNvSpPr/>
          <p:nvPr/>
        </p:nvSpPr>
        <p:spPr>
          <a:xfrm>
            <a:off x="3953233" y="611892"/>
            <a:ext cx="3980734" cy="618767"/>
          </a:xfrm>
          <a:prstGeom prst="ellipse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2552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500FD-86E6-4DB6-9383-15DE3161A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56EF49-A486-E7CF-35D9-F1B11D44D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231911" cy="4667250"/>
          </a:xfrm>
        </p:spPr>
        <p:txBody>
          <a:bodyPr/>
          <a:lstStyle/>
          <a:p>
            <a:r>
              <a:rPr lang="en-US" dirty="0"/>
              <a:t>Create a new folder in your Documents and name it “FLL”.</a:t>
            </a:r>
          </a:p>
          <a:p>
            <a:r>
              <a:rPr lang="en-US" dirty="0"/>
              <a:t>Go into that folder and Select as Repository Destination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3E0386-B6DA-E096-EE9B-F3784C59A1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1878" y="1921680"/>
            <a:ext cx="7820025" cy="4695825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999E29B0-694D-7211-ACC3-72046FC3A6C5}"/>
              </a:ext>
            </a:extLst>
          </p:cNvPr>
          <p:cNvSpPr/>
          <p:nvPr/>
        </p:nvSpPr>
        <p:spPr>
          <a:xfrm>
            <a:off x="4496373" y="2578196"/>
            <a:ext cx="2041931" cy="639392"/>
          </a:xfrm>
          <a:prstGeom prst="ellipse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A83297F-0722-E2F8-EC1B-F0061A74AFAA}"/>
              </a:ext>
            </a:extLst>
          </p:cNvPr>
          <p:cNvSpPr/>
          <p:nvPr/>
        </p:nvSpPr>
        <p:spPr>
          <a:xfrm>
            <a:off x="8388875" y="5978112"/>
            <a:ext cx="2865808" cy="814573"/>
          </a:xfrm>
          <a:prstGeom prst="ellipse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0055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F8A6E-7D35-EBC4-4C14-F43000AF7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F79EFD1-42E1-3DA5-40B9-5D2C1802F5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8376" y="1889958"/>
            <a:ext cx="4182979" cy="108596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D372642-4A5F-5B8E-C76C-181830CF06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3936" y="3548400"/>
            <a:ext cx="6422822" cy="1764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6978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B4AF90-5724-2CAF-0858-DDE0F68F6C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1. Install 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E0B7D-D0B6-245E-3734-546E19C379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en-US" b="1" i="0" dirty="0">
                <a:solidFill>
                  <a:srgbClr val="1F2328"/>
                </a:solidFill>
                <a:effectLst/>
                <a:latin typeface="-apple-system"/>
              </a:rPr>
              <a:t>VS Code</a:t>
            </a: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 </a:t>
            </a:r>
            <a:r>
              <a:rPr lang="en-US" b="0" i="0" u="none" strike="noStrike" dirty="0">
                <a:solidFill>
                  <a:srgbClr val="1F2328"/>
                </a:solidFill>
                <a:effectLst/>
                <a:latin typeface="-apple-system"/>
                <a:hlinkClick r:id="rId2"/>
              </a:rPr>
              <a:t>https://code.visualstudio.com/</a:t>
            </a:r>
            <a:b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</a:b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Editing python programs. Use the "System Installer".</a:t>
            </a:r>
          </a:p>
          <a:p>
            <a:pPr algn="l"/>
            <a:r>
              <a:rPr lang="en-US" b="1" i="0" dirty="0">
                <a:solidFill>
                  <a:srgbClr val="1F2328"/>
                </a:solidFill>
                <a:effectLst/>
                <a:latin typeface="-apple-system"/>
              </a:rPr>
              <a:t>Python 3</a:t>
            </a: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 </a:t>
            </a:r>
            <a:r>
              <a:rPr lang="en-US" b="0" i="0" u="none" strike="noStrike" dirty="0">
                <a:solidFill>
                  <a:srgbClr val="1F2328"/>
                </a:solidFill>
                <a:effectLst/>
                <a:latin typeface="-apple-system"/>
                <a:hlinkClick r:id="rId3"/>
              </a:rPr>
              <a:t>https://www.python.org/</a:t>
            </a:r>
            <a:b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</a:b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It's python. Install in c:\python\ (use the "custom installation" option)</a:t>
            </a:r>
          </a:p>
          <a:p>
            <a:pPr algn="l"/>
            <a:r>
              <a:rPr lang="en-US" b="1" i="0" dirty="0">
                <a:solidFill>
                  <a:srgbClr val="1F2328"/>
                </a:solidFill>
                <a:effectLst/>
                <a:latin typeface="-apple-system"/>
              </a:rPr>
              <a:t>git for Windows </a:t>
            </a:r>
            <a:r>
              <a:rPr lang="en-US" b="0" i="0" u="none" strike="noStrike" dirty="0">
                <a:solidFill>
                  <a:srgbClr val="1F2328"/>
                </a:solidFill>
                <a:effectLst/>
                <a:latin typeface="-apple-system"/>
                <a:hlinkClick r:id="rId4"/>
              </a:rPr>
              <a:t>https://git-scm.com/downloads</a:t>
            </a:r>
            <a:b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</a:b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Be sure to select VS code as your default editor.</a:t>
            </a:r>
          </a:p>
          <a:p>
            <a:pPr algn="l"/>
            <a:r>
              <a:rPr lang="en-US" b="1" i="0" dirty="0" err="1">
                <a:solidFill>
                  <a:srgbClr val="1F2328"/>
                </a:solidFill>
                <a:effectLst/>
                <a:latin typeface="-apple-system"/>
              </a:rPr>
              <a:t>pybricks</a:t>
            </a: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 </a:t>
            </a:r>
            <a:r>
              <a:rPr lang="en-US" b="0" i="0" u="none" strike="noStrike" dirty="0">
                <a:solidFill>
                  <a:srgbClr val="1F2328"/>
                </a:solidFill>
                <a:effectLst/>
                <a:latin typeface="-apple-system"/>
                <a:hlinkClick r:id="rId5"/>
              </a:rPr>
              <a:t>https://pybricks.com/</a:t>
            </a: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 </a:t>
            </a:r>
            <a:r>
              <a:rPr lang="en-US" b="0" i="0" u="none" strike="noStrike" dirty="0">
                <a:solidFill>
                  <a:srgbClr val="1F2328"/>
                </a:solidFill>
                <a:effectLst/>
                <a:latin typeface="-apple-system"/>
                <a:hlinkClick r:id="rId6"/>
              </a:rPr>
              <a:t>https://code.pybricks.com/</a:t>
            </a: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 and </a:t>
            </a:r>
            <a:r>
              <a:rPr lang="en-US" b="0" i="0" u="none" strike="noStrike" dirty="0">
                <a:solidFill>
                  <a:srgbClr val="1F2328"/>
                </a:solidFill>
                <a:effectLst/>
                <a:latin typeface="-apple-system"/>
                <a:hlinkClick r:id="rId7"/>
              </a:rPr>
              <a:t>https://beta.pybricks.com/</a:t>
            </a:r>
            <a:b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</a:b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Nothing to install on your computer, but you will need to install it on your robot.</a:t>
            </a:r>
          </a:p>
        </p:txBody>
      </p:sp>
    </p:spTree>
    <p:extLst>
      <p:ext uri="{BB962C8B-B14F-4D97-AF65-F5344CB8AC3E}">
        <p14:creationId xmlns:p14="http://schemas.microsoft.com/office/powerpoint/2010/main" val="18981192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E61C2-D5E1-7CD0-192C-FE83670D0F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6. Add Python Virtual Environment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4C0602-85FA-E514-F6B9-241A69EF2A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646" y="2207883"/>
            <a:ext cx="7598434" cy="4351338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Add a python virtual environment. </a:t>
            </a:r>
          </a:p>
          <a:p>
            <a:pPr lvl="1"/>
            <a:r>
              <a:rPr lang="en-US" dirty="0"/>
              <a:t>Ctrl-Shift-P &gt; Python: Create Environment. Just use the defaults. </a:t>
            </a:r>
          </a:p>
          <a:p>
            <a:pPr lvl="1"/>
            <a:r>
              <a:rPr lang="en-US" dirty="0"/>
              <a:t>Pro-tip: Try typing Ctrl-Shift-P, then “</a:t>
            </a:r>
            <a:r>
              <a:rPr lang="en-US" dirty="0" err="1"/>
              <a:t>cre</a:t>
            </a:r>
            <a:r>
              <a:rPr lang="en-US" dirty="0"/>
              <a:t> env”</a:t>
            </a:r>
          </a:p>
          <a:p>
            <a:r>
              <a:rPr lang="en-US" dirty="0"/>
              <a:t>Open PowerShell</a:t>
            </a:r>
          </a:p>
          <a:p>
            <a:pPr lvl="1"/>
            <a:r>
              <a:rPr lang="en-US" b="1" dirty="0">
                <a:solidFill>
                  <a:srgbClr val="00B050"/>
                </a:solidFill>
                <a:highlight>
                  <a:srgbClr val="000000"/>
                </a:highlight>
                <a:latin typeface="Consolas" panose="020B0609020204030204" pitchFamily="49" charset="0"/>
              </a:rPr>
              <a:t>Set-</a:t>
            </a:r>
            <a:r>
              <a:rPr lang="en-US" b="1" dirty="0" err="1">
                <a:solidFill>
                  <a:srgbClr val="00B050"/>
                </a:solidFill>
                <a:highlight>
                  <a:srgbClr val="000000"/>
                </a:highlight>
                <a:latin typeface="Consolas" panose="020B0609020204030204" pitchFamily="49" charset="0"/>
              </a:rPr>
              <a:t>ExecutionPolicy</a:t>
            </a:r>
            <a:r>
              <a:rPr lang="en-US" b="1" dirty="0">
                <a:solidFill>
                  <a:srgbClr val="00B050"/>
                </a:solidFill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b="1" dirty="0" err="1">
                <a:solidFill>
                  <a:srgbClr val="00B050"/>
                </a:solidFill>
                <a:highlight>
                  <a:srgbClr val="000000"/>
                </a:highlight>
                <a:latin typeface="Consolas" panose="020B0609020204030204" pitchFamily="49" charset="0"/>
              </a:rPr>
              <a:t>RemoteSigned</a:t>
            </a:r>
            <a:endParaRPr lang="en-US" b="1" dirty="0">
              <a:solidFill>
                <a:srgbClr val="00B050"/>
              </a:solidFill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pPr lvl="1"/>
            <a:r>
              <a:rPr lang="en-US" dirty="0"/>
              <a:t>Pro-tip: Just type “set-ex” and then hit Tab, then type “re” and then hit Tab</a:t>
            </a:r>
          </a:p>
          <a:p>
            <a:pPr lvl="1"/>
            <a:r>
              <a:rPr lang="en-US" dirty="0"/>
              <a:t>Will need admin password</a:t>
            </a:r>
          </a:p>
          <a:p>
            <a:r>
              <a:rPr lang="en-US" dirty="0"/>
              <a:t>Restart VS Code</a:t>
            </a:r>
          </a:p>
          <a:p>
            <a:r>
              <a:rPr lang="en-US" dirty="0"/>
              <a:t>Open a new terminal with ctrl-shift-`  or Ctrl-Shift-P &gt; Create Terminal and make sure it is in the python virtual environment. It will start with a green "(.</a:t>
            </a:r>
            <a:r>
              <a:rPr lang="en-US" dirty="0" err="1"/>
              <a:t>venv</a:t>
            </a:r>
            <a:r>
              <a:rPr lang="en-US" dirty="0"/>
              <a:t>)". </a:t>
            </a:r>
          </a:p>
        </p:txBody>
      </p:sp>
      <p:pic>
        <p:nvPicPr>
          <p:cNvPr id="1026" name="Picture 2" descr="Quel est la touche tilde ? – InfinitusGO — Technologie, Innovation ...">
            <a:extLst>
              <a:ext uri="{FF2B5EF4-FFF2-40B4-BE49-F238E27FC236}">
                <a16:creationId xmlns:a16="http://schemas.microsoft.com/office/drawing/2014/main" id="{7BA7354A-F15E-D4B6-19F1-CC0DD88FCD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7307" y="4203940"/>
            <a:ext cx="3351960" cy="2355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CBF865D-944B-E6AC-9ABD-6379E4DF02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8850" y="1457676"/>
            <a:ext cx="5622650" cy="993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8322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8F737-4BEF-CF6A-2467-72745A34E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7. Python and Git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D0E9A3-69F1-D361-EED8-30C4FB5785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B050"/>
                </a:solidFill>
                <a:highlight>
                  <a:srgbClr val="000000"/>
                </a:highlight>
              </a:rPr>
              <a:t>pip install -r .\requirements.txt </a:t>
            </a:r>
          </a:p>
          <a:p>
            <a:pPr lvl="1"/>
            <a:r>
              <a:rPr lang="en-US" dirty="0"/>
              <a:t>Pro-tip: type “pip install req” then hit Tab</a:t>
            </a:r>
          </a:p>
          <a:p>
            <a:endParaRPr lang="en-US" dirty="0"/>
          </a:p>
          <a:p>
            <a:r>
              <a:rPr lang="en-US" dirty="0"/>
              <a:t>If you entered your name and email address earlier, then you won’t need to do these next two steps</a:t>
            </a:r>
          </a:p>
          <a:p>
            <a:r>
              <a:rPr lang="en-US" dirty="0">
                <a:solidFill>
                  <a:srgbClr val="00B050"/>
                </a:solidFill>
                <a:highlight>
                  <a:srgbClr val="000000"/>
                </a:highlight>
              </a:rPr>
              <a:t>git config --global user.name “</a:t>
            </a:r>
            <a:r>
              <a:rPr lang="en-US" dirty="0" err="1">
                <a:solidFill>
                  <a:srgbClr val="00B050"/>
                </a:solidFill>
                <a:highlight>
                  <a:srgbClr val="000000"/>
                </a:highlight>
              </a:rPr>
              <a:t>YourName</a:t>
            </a:r>
            <a:r>
              <a:rPr lang="en-US" dirty="0">
                <a:solidFill>
                  <a:srgbClr val="00B050"/>
                </a:solidFill>
                <a:highlight>
                  <a:srgbClr val="000000"/>
                </a:highlight>
              </a:rPr>
              <a:t>“</a:t>
            </a:r>
          </a:p>
          <a:p>
            <a:pPr lvl="1"/>
            <a:r>
              <a:rPr lang="en-US" dirty="0"/>
              <a:t>Pro-tip: After running the user.name command, hit the cursor up-arrow, then edit the command to run the next command below</a:t>
            </a:r>
            <a:endParaRPr lang="en-US" dirty="0">
              <a:solidFill>
                <a:srgbClr val="00B050"/>
              </a:solidFill>
              <a:highlight>
                <a:srgbClr val="000000"/>
              </a:highlight>
            </a:endParaRPr>
          </a:p>
          <a:p>
            <a:r>
              <a:rPr lang="en-US" dirty="0">
                <a:solidFill>
                  <a:srgbClr val="00B050"/>
                </a:solidFill>
                <a:highlight>
                  <a:srgbClr val="000000"/>
                </a:highlight>
              </a:rPr>
              <a:t>git config --global </a:t>
            </a:r>
            <a:r>
              <a:rPr lang="en-US" dirty="0" err="1">
                <a:solidFill>
                  <a:srgbClr val="00B050"/>
                </a:solidFill>
                <a:highlight>
                  <a:srgbClr val="000000"/>
                </a:highlight>
              </a:rPr>
              <a:t>user.email</a:t>
            </a:r>
            <a:r>
              <a:rPr lang="en-US" dirty="0">
                <a:solidFill>
                  <a:srgbClr val="00B050"/>
                </a:solidFill>
                <a:highlight>
                  <a:srgbClr val="000000"/>
                </a:highlight>
              </a:rPr>
              <a:t> “yourEmail@example.com"</a:t>
            </a:r>
          </a:p>
          <a:p>
            <a:endParaRPr lang="en-US" dirty="0">
              <a:solidFill>
                <a:srgbClr val="00B050"/>
              </a:solidFill>
              <a:highlight>
                <a:srgbClr val="000000"/>
              </a:highlight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22778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27532B-3D40-00AB-6D91-E43AEEA078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4200"/>
              <a:t>Step 8. Create Test File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F15253-2FB0-2541-35D9-4BD4FC1B7F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 lnSpcReduction="10000"/>
          </a:bodyPr>
          <a:lstStyle/>
          <a:p>
            <a:r>
              <a:rPr lang="en-US" sz="1900" dirty="0"/>
              <a:t>Create a new python file, named teamMemberName-test-mission.py. Keep it all lowercase and no spaces. It MUST end with “.</a:t>
            </a:r>
            <a:r>
              <a:rPr lang="en-US" sz="1900" dirty="0" err="1"/>
              <a:t>py</a:t>
            </a:r>
            <a:r>
              <a:rPr lang="en-US" sz="1900" dirty="0"/>
              <a:t>”</a:t>
            </a:r>
          </a:p>
          <a:p>
            <a:r>
              <a:rPr lang="en-US" sz="1900" dirty="0"/>
              <a:t>Copy and paste the code from the team </a:t>
            </a:r>
            <a:r>
              <a:rPr lang="en-US" sz="1900" dirty="0" err="1"/>
              <a:t>github</a:t>
            </a:r>
            <a:r>
              <a:rPr lang="en-US" sz="1900" dirty="0"/>
              <a:t> page, and save it</a:t>
            </a:r>
          </a:p>
          <a:p>
            <a:r>
              <a:rPr lang="en-US" sz="1900" dirty="0"/>
              <a:t>Note that after saving the file, the python Black Formatter should correct the intentional "incorrect" spacing around the equals signs and commas.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A671B5-801E-E52B-A98D-AF3B359CDA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6132" y="640080"/>
            <a:ext cx="6680048" cy="5577840"/>
          </a:xfrm>
          <a:prstGeom prst="rect">
            <a:avLst/>
          </a:prstGeom>
        </p:spPr>
      </p:pic>
      <p:sp>
        <p:nvSpPr>
          <p:cNvPr id="6" name="Arrow: Left 5">
            <a:extLst>
              <a:ext uri="{FF2B5EF4-FFF2-40B4-BE49-F238E27FC236}">
                <a16:creationId xmlns:a16="http://schemas.microsoft.com/office/drawing/2014/main" id="{A9E15F06-DCDF-CF9B-F555-62BA46E5556D}"/>
              </a:ext>
            </a:extLst>
          </p:cNvPr>
          <p:cNvSpPr/>
          <p:nvPr/>
        </p:nvSpPr>
        <p:spPr>
          <a:xfrm rot="2247223">
            <a:off x="5101927" y="1681730"/>
            <a:ext cx="1081178" cy="50033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Left 6">
            <a:extLst>
              <a:ext uri="{FF2B5EF4-FFF2-40B4-BE49-F238E27FC236}">
                <a16:creationId xmlns:a16="http://schemas.microsoft.com/office/drawing/2014/main" id="{502AF77C-0E2A-7B4D-FF5A-7762B9664E18}"/>
              </a:ext>
            </a:extLst>
          </p:cNvPr>
          <p:cNvSpPr/>
          <p:nvPr/>
        </p:nvSpPr>
        <p:spPr>
          <a:xfrm rot="19252224">
            <a:off x="7949206" y="1154393"/>
            <a:ext cx="1081178" cy="50033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1614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0E164-DB0F-CC83-EC62-9F6921947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A5C1BA3-4B4C-CCEC-F48C-2948129076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9537"/>
            <a:ext cx="12192000" cy="6638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975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D5260-B5D0-425D-EAC0-9D3CC15C22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9. Commit Changes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2A7ED4-1046-475F-9537-76CF36ED8C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395158" cy="4351338"/>
          </a:xfrm>
        </p:spPr>
        <p:txBody>
          <a:bodyPr/>
          <a:lstStyle/>
          <a:p>
            <a:r>
              <a:rPr lang="en-US" dirty="0"/>
              <a:t>Press Ctrl-S to save your test program</a:t>
            </a:r>
          </a:p>
          <a:p>
            <a:r>
              <a:rPr lang="en-US" dirty="0"/>
              <a:t>Commit the changes, and push. It will probably prompt for </a:t>
            </a:r>
            <a:r>
              <a:rPr lang="en-US" dirty="0" err="1"/>
              <a:t>github</a:t>
            </a:r>
            <a:r>
              <a:rPr lang="en-US" dirty="0"/>
              <a:t> registration/login and then sync all files.</a:t>
            </a:r>
          </a:p>
          <a:p>
            <a:r>
              <a:rPr lang="en-US" dirty="0"/>
              <a:t>Just follow the prompts back to the </a:t>
            </a:r>
            <a:r>
              <a:rPr lang="en-US" dirty="0" err="1"/>
              <a:t>github</a:t>
            </a:r>
            <a:r>
              <a:rPr lang="en-US" dirty="0"/>
              <a:t> webpage that we left open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B5489E-6AAA-0435-1D27-86D4E54977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7249" y="1289680"/>
            <a:ext cx="5559161" cy="4810258"/>
          </a:xfrm>
          <a:prstGeom prst="rect">
            <a:avLst/>
          </a:prstGeom>
        </p:spPr>
      </p:pic>
      <p:sp>
        <p:nvSpPr>
          <p:cNvPr id="6" name="Arrow: Left 5">
            <a:extLst>
              <a:ext uri="{FF2B5EF4-FFF2-40B4-BE49-F238E27FC236}">
                <a16:creationId xmlns:a16="http://schemas.microsoft.com/office/drawing/2014/main" id="{4AC4E0B1-7433-CDFD-0638-6D4A3561BA90}"/>
              </a:ext>
            </a:extLst>
          </p:cNvPr>
          <p:cNvSpPr/>
          <p:nvPr/>
        </p:nvSpPr>
        <p:spPr>
          <a:xfrm rot="2247223">
            <a:off x="6596190" y="3444642"/>
            <a:ext cx="1081178" cy="50033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Left 6">
            <a:extLst>
              <a:ext uri="{FF2B5EF4-FFF2-40B4-BE49-F238E27FC236}">
                <a16:creationId xmlns:a16="http://schemas.microsoft.com/office/drawing/2014/main" id="{BC4DB190-7B91-FF0C-588B-98A9DEB442EE}"/>
              </a:ext>
            </a:extLst>
          </p:cNvPr>
          <p:cNvSpPr/>
          <p:nvPr/>
        </p:nvSpPr>
        <p:spPr>
          <a:xfrm rot="19546739">
            <a:off x="7544042" y="2086334"/>
            <a:ext cx="1081178" cy="50033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Left 7">
            <a:extLst>
              <a:ext uri="{FF2B5EF4-FFF2-40B4-BE49-F238E27FC236}">
                <a16:creationId xmlns:a16="http://schemas.microsoft.com/office/drawing/2014/main" id="{57D95CA5-5D9D-5C6F-169D-0A730E9583E4}"/>
              </a:ext>
            </a:extLst>
          </p:cNvPr>
          <p:cNvSpPr/>
          <p:nvPr/>
        </p:nvSpPr>
        <p:spPr>
          <a:xfrm rot="2247223">
            <a:off x="9387713" y="3344281"/>
            <a:ext cx="1081178" cy="50033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E78A11E-371B-F2BE-44E0-999BC12113E9}"/>
              </a:ext>
            </a:extLst>
          </p:cNvPr>
          <p:cNvSpPr/>
          <p:nvPr/>
        </p:nvSpPr>
        <p:spPr>
          <a:xfrm>
            <a:off x="6797540" y="3694808"/>
            <a:ext cx="564995" cy="56499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AA0B291-43E7-F90B-625B-2FC47C6DECC2}"/>
              </a:ext>
            </a:extLst>
          </p:cNvPr>
          <p:cNvSpPr/>
          <p:nvPr/>
        </p:nvSpPr>
        <p:spPr>
          <a:xfrm>
            <a:off x="7802133" y="1782092"/>
            <a:ext cx="564995" cy="56499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AC3CD6F-DC0E-3E87-53A1-CA2417C94DAD}"/>
              </a:ext>
            </a:extLst>
          </p:cNvPr>
          <p:cNvSpPr/>
          <p:nvPr/>
        </p:nvSpPr>
        <p:spPr>
          <a:xfrm>
            <a:off x="9928302" y="3182376"/>
            <a:ext cx="564995" cy="56499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8081785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79645-3EE1-6B61-C7A0-924175A1E0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10. Install </a:t>
            </a:r>
            <a:r>
              <a:rPr lang="en-US" dirty="0" err="1"/>
              <a:t>Pybricks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834367-569F-5B84-4323-448127965D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Install </a:t>
            </a:r>
            <a:r>
              <a:rPr lang="en-US" dirty="0" err="1"/>
              <a:t>pybricks</a:t>
            </a:r>
            <a:r>
              <a:rPr lang="en-US" dirty="0"/>
              <a:t> on each robot at </a:t>
            </a:r>
            <a:r>
              <a:rPr lang="en-US" dirty="0">
                <a:hlinkClick r:id="rId2"/>
              </a:rPr>
              <a:t>https://beta.pybricks.com/</a:t>
            </a:r>
            <a:endParaRPr lang="en-US" dirty="0"/>
          </a:p>
          <a:p>
            <a:r>
              <a:rPr lang="en-US" dirty="0"/>
              <a:t>If the computer has never connected to a </a:t>
            </a:r>
            <a:r>
              <a:rPr lang="en-US" dirty="0" err="1"/>
              <a:t>pybricks</a:t>
            </a:r>
            <a:r>
              <a:rPr lang="en-US" dirty="0"/>
              <a:t> hub, you will probably need to manually install the USB drivers</a:t>
            </a:r>
          </a:p>
          <a:p>
            <a:r>
              <a:rPr lang="en-US" dirty="0"/>
              <a:t>Name the robot at this time</a:t>
            </a:r>
          </a:p>
          <a:p>
            <a:pPr lvl="1"/>
            <a:r>
              <a:rPr lang="en-US" dirty="0"/>
              <a:t>Avoid spaces and special characters in the robot name</a:t>
            </a:r>
          </a:p>
          <a:p>
            <a:pPr lvl="1"/>
            <a:r>
              <a:rPr lang="en-US" dirty="0"/>
              <a:t>Put a label sticker on the top of the robot with the robot name.</a:t>
            </a:r>
          </a:p>
        </p:txBody>
      </p:sp>
    </p:spTree>
    <p:extLst>
      <p:ext uri="{BB962C8B-B14F-4D97-AF65-F5344CB8AC3E}">
        <p14:creationId xmlns:p14="http://schemas.microsoft.com/office/powerpoint/2010/main" val="41854399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19DEB-C502-A18D-A45B-3F3CC3FB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Put hub in “Update Mode”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767BFF-7F8E-ECC5-7698-53537D0C48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en-US" b="1" i="0" dirty="0">
                <a:effectLst/>
                <a:latin typeface="-apple-system"/>
              </a:rPr>
              <a:t>Preparation:</a:t>
            </a:r>
            <a:endParaRPr lang="en-US" b="0" i="0" dirty="0">
              <a:effectLst/>
              <a:latin typeface="-apple-system"/>
            </a:endParaRPr>
          </a:p>
          <a:p>
            <a:pPr algn="l">
              <a:buFont typeface="+mj-lt"/>
              <a:buAutoNum type="arabicPeriod"/>
            </a:pPr>
            <a:r>
              <a:rPr lang="en-US" b="0" i="0" dirty="0">
                <a:effectLst/>
                <a:latin typeface="-apple-system"/>
              </a:rPr>
              <a:t>Disconnect the USB cable.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effectLst/>
                <a:latin typeface="-apple-system"/>
              </a:rPr>
              <a:t>Make sure the hub is turned off.</a:t>
            </a:r>
          </a:p>
          <a:p>
            <a:pPr algn="l"/>
            <a:r>
              <a:rPr lang="en-US" b="1" i="0" dirty="0">
                <a:effectLst/>
                <a:latin typeface="-apple-system"/>
              </a:rPr>
              <a:t>Enter update mode (see video):</a:t>
            </a:r>
            <a:endParaRPr lang="en-US" b="0" i="0" dirty="0">
              <a:effectLst/>
              <a:latin typeface="-apple-system"/>
            </a:endParaRPr>
          </a:p>
          <a:p>
            <a:pPr algn="l">
              <a:buFont typeface="+mj-lt"/>
              <a:buAutoNum type="arabicPeriod" startAt="3"/>
            </a:pPr>
            <a:r>
              <a:rPr lang="en-US" b="0" i="0" dirty="0">
                <a:effectLst/>
                <a:latin typeface="-apple-system"/>
              </a:rPr>
              <a:t>Press and hold the Bluetooth button on the hub.</a:t>
            </a:r>
          </a:p>
          <a:p>
            <a:pPr algn="l">
              <a:buFont typeface="+mj-lt"/>
              <a:buAutoNum type="arabicPeriod" startAt="3"/>
            </a:pPr>
            <a:r>
              <a:rPr lang="en-US" b="0" i="0" dirty="0">
                <a:effectLst/>
                <a:latin typeface="-apple-system"/>
              </a:rPr>
              <a:t>Connect the USB cable.</a:t>
            </a:r>
          </a:p>
          <a:p>
            <a:pPr algn="l">
              <a:buFont typeface="+mj-lt"/>
              <a:buAutoNum type="arabicPeriod" startAt="3"/>
            </a:pPr>
            <a:r>
              <a:rPr lang="en-US" b="0" i="0" dirty="0">
                <a:effectLst/>
                <a:latin typeface="-apple-system"/>
              </a:rPr>
              <a:t>Wait for the Bluetooth light to start blinking pink-green-blue-off.</a:t>
            </a:r>
          </a:p>
          <a:p>
            <a:pPr algn="l">
              <a:buFont typeface="+mj-lt"/>
              <a:buAutoNum type="arabicPeriod" startAt="3"/>
            </a:pPr>
            <a:r>
              <a:rPr lang="en-US" b="0" i="0" dirty="0">
                <a:effectLst/>
                <a:latin typeface="-apple-system"/>
              </a:rPr>
              <a:t>Release the Bluetooth button.</a:t>
            </a:r>
          </a:p>
        </p:txBody>
      </p:sp>
    </p:spTree>
    <p:extLst>
      <p:ext uri="{BB962C8B-B14F-4D97-AF65-F5344CB8AC3E}">
        <p14:creationId xmlns:p14="http://schemas.microsoft.com/office/powerpoint/2010/main" val="256880237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C4F29A0-98D1-0952-32DE-CA25938291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457" y="489493"/>
            <a:ext cx="3886628" cy="51355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6548B48-11AC-8A22-4C06-9F37BC2E48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9400" y="489493"/>
            <a:ext cx="5389627" cy="4830766"/>
          </a:xfrm>
          <a:prstGeom prst="rect">
            <a:avLst/>
          </a:prstGeom>
        </p:spPr>
      </p:pic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7C766D2B-17EF-F2BC-E209-5B2F14914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1835" y="5768283"/>
            <a:ext cx="4297565" cy="80056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Click on the start menu, then type “dev”</a:t>
            </a:r>
          </a:p>
        </p:txBody>
      </p:sp>
    </p:spTree>
    <p:extLst>
      <p:ext uri="{BB962C8B-B14F-4D97-AF65-F5344CB8AC3E}">
        <p14:creationId xmlns:p14="http://schemas.microsoft.com/office/powerpoint/2010/main" val="49622836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1E732-5A5C-BCA0-8D2E-DCCFD010D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0DD56D-0430-1309-6F70-A5BB36D6A4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251" y="1299648"/>
            <a:ext cx="3865459" cy="440738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7B9B030-2E72-10BC-80FB-534CEC7313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3659" y="1449658"/>
            <a:ext cx="3481336" cy="25881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685E4C4-869E-ED78-54B0-A52B8B38B8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34976" y="1449658"/>
            <a:ext cx="3194575" cy="237545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C4647E8-71FB-45C5-019C-7C03E1B668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03659" y="4200216"/>
            <a:ext cx="3498010" cy="258818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7BB8C63-8453-9D31-21F5-C977192A8DE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82360" y="4211492"/>
            <a:ext cx="3299041" cy="2449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63292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D7DA5-7C64-2308-38A6-8218BDF5CC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3EB106-2F34-CFE6-4640-A8C52673DE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173" y="2252486"/>
            <a:ext cx="3996707" cy="201105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33C2C2D-77DE-F746-6794-B5C06A7C52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8376" y="1531190"/>
            <a:ext cx="5965424" cy="4420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6442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5A4A0-D615-5ED1-6D38-E1ED60F6D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 VS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6ED890-86AA-193F-E022-B926B9CEDF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8385" y="1686813"/>
            <a:ext cx="3861816" cy="4351338"/>
          </a:xfrm>
        </p:spPr>
        <p:txBody>
          <a:bodyPr/>
          <a:lstStyle/>
          <a:p>
            <a:r>
              <a:rPr lang="en-US" dirty="0"/>
              <a:t>Use the Windows System x64 installer. Will require the admin password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CC82E7-DB6C-48F6-1732-F69C48C1CB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0016" y="620077"/>
            <a:ext cx="7078387" cy="5238500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64DD06FF-6393-E7EA-CC17-3C63E7984DCA}"/>
              </a:ext>
            </a:extLst>
          </p:cNvPr>
          <p:cNvSpPr/>
          <p:nvPr/>
        </p:nvSpPr>
        <p:spPr>
          <a:xfrm>
            <a:off x="6463716" y="3791565"/>
            <a:ext cx="215285" cy="21528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80540AAF-9FA4-4F5F-CD4F-6204D9EC12D3}"/>
              </a:ext>
            </a:extLst>
          </p:cNvPr>
          <p:cNvSpPr/>
          <p:nvPr/>
        </p:nvSpPr>
        <p:spPr>
          <a:xfrm rot="19747639">
            <a:off x="5886450" y="4005400"/>
            <a:ext cx="623888" cy="24209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12835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DF9C8-589D-CC46-E165-F5A84DA952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858" y="289916"/>
            <a:ext cx="7480610" cy="1325563"/>
          </a:xfrm>
        </p:spPr>
        <p:txBody>
          <a:bodyPr/>
          <a:lstStyle/>
          <a:p>
            <a:r>
              <a:rPr lang="en-US" dirty="0"/>
              <a:t>Step 11. User Environment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78F8AC-78B3-B6A1-AFAC-7C9BF9466E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748454" cy="435133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Create a User environment variable for the robot name</a:t>
            </a:r>
          </a:p>
          <a:p>
            <a:r>
              <a:rPr lang="en-US" dirty="0"/>
              <a:t>Set the variable </a:t>
            </a:r>
            <a:r>
              <a:rPr lang="en-US" dirty="0" err="1"/>
              <a:t>robotName</a:t>
            </a:r>
            <a:r>
              <a:rPr lang="en-US" dirty="0"/>
              <a:t> to the name of the robot</a:t>
            </a:r>
          </a:p>
          <a:p>
            <a:r>
              <a:rPr lang="en-US" dirty="0"/>
              <a:t>This should allow the keyboard binding and tasks to recognize the robot by name</a:t>
            </a:r>
          </a:p>
          <a:p>
            <a:r>
              <a:rPr lang="en-US" dirty="0"/>
              <a:t>Restart VS Code and open a new terminal and then test it with echo $</a:t>
            </a:r>
            <a:r>
              <a:rPr lang="en-US" dirty="0" err="1"/>
              <a:t>env:robotName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1: Click on Start Menu</a:t>
            </a:r>
          </a:p>
          <a:p>
            <a:pPr marL="0" indent="0">
              <a:buNone/>
            </a:pPr>
            <a:r>
              <a:rPr lang="en-US" dirty="0"/>
              <a:t>2: Type “env”</a:t>
            </a:r>
          </a:p>
          <a:p>
            <a:pPr marL="0" indent="0">
              <a:buNone/>
            </a:pPr>
            <a:r>
              <a:rPr lang="en-US" dirty="0"/>
              <a:t>3: Click on “Edit Environment Variables for your account”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73D3CD9-8F0A-3EC9-0AE9-21F4D9C557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8449" y="0"/>
            <a:ext cx="3560291" cy="6858000"/>
          </a:xfrm>
          <a:prstGeom prst="rect">
            <a:avLst/>
          </a:prstGeom>
        </p:spPr>
      </p:pic>
      <p:sp>
        <p:nvSpPr>
          <p:cNvPr id="9" name="Arrow: Left 8">
            <a:extLst>
              <a:ext uri="{FF2B5EF4-FFF2-40B4-BE49-F238E27FC236}">
                <a16:creationId xmlns:a16="http://schemas.microsoft.com/office/drawing/2014/main" id="{0A0D3E43-32E3-2301-C8DB-3C3D992C77BA}"/>
              </a:ext>
            </a:extLst>
          </p:cNvPr>
          <p:cNvSpPr/>
          <p:nvPr/>
        </p:nvSpPr>
        <p:spPr>
          <a:xfrm rot="12683982">
            <a:off x="8369980" y="6112654"/>
            <a:ext cx="1081178" cy="50033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Left 9">
            <a:extLst>
              <a:ext uri="{FF2B5EF4-FFF2-40B4-BE49-F238E27FC236}">
                <a16:creationId xmlns:a16="http://schemas.microsoft.com/office/drawing/2014/main" id="{7CA9CC85-84DE-8E14-15C6-6488A6AAD109}"/>
              </a:ext>
            </a:extLst>
          </p:cNvPr>
          <p:cNvSpPr/>
          <p:nvPr/>
        </p:nvSpPr>
        <p:spPr>
          <a:xfrm rot="2247223">
            <a:off x="10175733" y="2905666"/>
            <a:ext cx="1081178" cy="50033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C6BC746-764C-1056-95E1-F0AEE5070526}"/>
              </a:ext>
            </a:extLst>
          </p:cNvPr>
          <p:cNvSpPr/>
          <p:nvPr/>
        </p:nvSpPr>
        <p:spPr>
          <a:xfrm>
            <a:off x="8628071" y="5867640"/>
            <a:ext cx="564995" cy="56499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072620E-7645-71FB-49D8-F44C31F476CF}"/>
              </a:ext>
            </a:extLst>
          </p:cNvPr>
          <p:cNvSpPr/>
          <p:nvPr/>
        </p:nvSpPr>
        <p:spPr>
          <a:xfrm>
            <a:off x="9631268" y="48396"/>
            <a:ext cx="564995" cy="56499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093140D-9B3E-FFF8-B8CE-1B79F9BF299E}"/>
              </a:ext>
            </a:extLst>
          </p:cNvPr>
          <p:cNvSpPr/>
          <p:nvPr/>
        </p:nvSpPr>
        <p:spPr>
          <a:xfrm>
            <a:off x="10716322" y="2743761"/>
            <a:ext cx="564995" cy="56499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417122127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BBC9374-CA21-2E62-BF4D-F20C6621AE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109" y="525062"/>
            <a:ext cx="5652123" cy="6075503"/>
          </a:xfrm>
          <a:prstGeom prst="rect">
            <a:avLst/>
          </a:prstGeom>
        </p:spPr>
      </p:pic>
      <p:sp>
        <p:nvSpPr>
          <p:cNvPr id="6" name="Arrow: Left 5">
            <a:extLst>
              <a:ext uri="{FF2B5EF4-FFF2-40B4-BE49-F238E27FC236}">
                <a16:creationId xmlns:a16="http://schemas.microsoft.com/office/drawing/2014/main" id="{7CEA3FDD-FE16-5F6A-E531-D0F32EA80B7E}"/>
              </a:ext>
            </a:extLst>
          </p:cNvPr>
          <p:cNvSpPr/>
          <p:nvPr/>
        </p:nvSpPr>
        <p:spPr>
          <a:xfrm rot="9311462">
            <a:off x="2213016" y="3178834"/>
            <a:ext cx="1081178" cy="50033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9966EF0-4CF0-B50E-334B-16406879B6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432574"/>
            <a:ext cx="5986593" cy="1740092"/>
          </a:xfrm>
          <a:prstGeom prst="rect">
            <a:avLst/>
          </a:prstGeom>
        </p:spPr>
      </p:pic>
      <p:sp>
        <p:nvSpPr>
          <p:cNvPr id="9" name="Arrow: Left 8">
            <a:extLst>
              <a:ext uri="{FF2B5EF4-FFF2-40B4-BE49-F238E27FC236}">
                <a16:creationId xmlns:a16="http://schemas.microsoft.com/office/drawing/2014/main" id="{AAAAFAC1-4513-6BEF-7DBE-45F712BEF758}"/>
              </a:ext>
            </a:extLst>
          </p:cNvPr>
          <p:cNvSpPr/>
          <p:nvPr/>
        </p:nvSpPr>
        <p:spPr>
          <a:xfrm rot="19331985">
            <a:off x="7968230" y="2523452"/>
            <a:ext cx="1081178" cy="50033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1C5156E-A733-AF51-25E7-C8D057C9230D}"/>
              </a:ext>
            </a:extLst>
          </p:cNvPr>
          <p:cNvSpPr txBox="1"/>
          <p:nvPr/>
        </p:nvSpPr>
        <p:spPr>
          <a:xfrm>
            <a:off x="7396976" y="1226634"/>
            <a:ext cx="2006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Enter “</a:t>
            </a:r>
            <a:r>
              <a:rPr lang="en-US" dirty="0" err="1"/>
              <a:t>robotName</a:t>
            </a:r>
            <a:r>
              <a:rPr lang="en-US" dirty="0"/>
              <a:t>”</a:t>
            </a:r>
          </a:p>
        </p:txBody>
      </p:sp>
      <p:sp>
        <p:nvSpPr>
          <p:cNvPr id="11" name="Arrow: Left 10">
            <a:extLst>
              <a:ext uri="{FF2B5EF4-FFF2-40B4-BE49-F238E27FC236}">
                <a16:creationId xmlns:a16="http://schemas.microsoft.com/office/drawing/2014/main" id="{33A51BB5-2365-D302-53AA-5F53CAC3FB5F}"/>
              </a:ext>
            </a:extLst>
          </p:cNvPr>
          <p:cNvSpPr/>
          <p:nvPr/>
        </p:nvSpPr>
        <p:spPr>
          <a:xfrm rot="2369087">
            <a:off x="7574219" y="3487478"/>
            <a:ext cx="1081178" cy="50033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044DC5C-CCA0-7C08-5712-1193547F8A01}"/>
              </a:ext>
            </a:extLst>
          </p:cNvPr>
          <p:cNvSpPr txBox="1"/>
          <p:nvPr/>
        </p:nvSpPr>
        <p:spPr>
          <a:xfrm>
            <a:off x="7345525" y="4571581"/>
            <a:ext cx="25673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Enter YOUR robot’s name</a:t>
            </a:r>
          </a:p>
        </p:txBody>
      </p:sp>
    </p:spTree>
    <p:extLst>
      <p:ext uri="{BB962C8B-B14F-4D97-AF65-F5344CB8AC3E}">
        <p14:creationId xmlns:p14="http://schemas.microsoft.com/office/powerpoint/2010/main" val="231720714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7FAF6F-F510-4045-3289-0E92BFAD0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12. Keyboard Shortcut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CFB6F0-2424-21D0-C77F-15C41250AB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3136" y="1610035"/>
            <a:ext cx="4692805" cy="4351338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Last step, I promise! Add a keyboard shortcut to run the programs that we write. Ctrl-Shift-P &gt; Preferences: Open Keyboard Shortcuts (JSON). </a:t>
            </a:r>
          </a:p>
          <a:p>
            <a:r>
              <a:rPr lang="en-US" dirty="0"/>
              <a:t>Pro-tip: type Ctrl-Shift-P, then type “op </a:t>
            </a:r>
            <a:r>
              <a:rPr lang="en-US" dirty="0" err="1"/>
              <a:t>ke</a:t>
            </a:r>
            <a:r>
              <a:rPr lang="en-US" dirty="0"/>
              <a:t> </a:t>
            </a:r>
            <a:r>
              <a:rPr lang="en-US" dirty="0" err="1"/>
              <a:t>sh</a:t>
            </a:r>
            <a:r>
              <a:rPr lang="en-US" dirty="0"/>
              <a:t>”. </a:t>
            </a:r>
          </a:p>
          <a:p>
            <a:r>
              <a:rPr lang="en-US" dirty="0"/>
              <a:t>Make sure you choose the entry that says “JSON” at the end</a:t>
            </a:r>
          </a:p>
          <a:p>
            <a:r>
              <a:rPr lang="en-US" dirty="0"/>
              <a:t>Edit the JSON to add the keyboard shortcut to run the task. Paste in the code from the team repo at the bottom of </a:t>
            </a:r>
            <a:r>
              <a:rPr lang="en-US" dirty="0" err="1"/>
              <a:t>keybindings.json</a:t>
            </a:r>
            <a:r>
              <a:rPr lang="en-US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5D8A22-0A74-A61A-7BDD-E04D90B035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1459" y="3278459"/>
            <a:ext cx="6399182" cy="321186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01F6F5E-93B7-E0CB-DBF3-809B2B5350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2944" y="1327142"/>
            <a:ext cx="6393038" cy="1714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5947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31745-04C5-3EFC-429D-225261268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13.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6C4D41-B676-E30A-7C51-7A778977C3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RUN OUR PROGRAM! </a:t>
            </a:r>
          </a:p>
          <a:p>
            <a:r>
              <a:rPr lang="en-US" dirty="0"/>
              <a:t>Turn the robot on and ensure the keyboard shortcut ctrl-shift-L runs the command, which should also run their program</a:t>
            </a:r>
          </a:p>
          <a:p>
            <a:r>
              <a:rPr lang="en-US" dirty="0"/>
              <a:t>Also, Ctrl-Shift-P &gt; Tasks: Run task should pop up a menu with the correct entry</a:t>
            </a:r>
          </a:p>
          <a:p>
            <a:r>
              <a:rPr lang="en-US" dirty="0"/>
              <a:t>Watch the terminal and make sure the robot name is correct. If not, recheck that you completed step 11 correctly.</a:t>
            </a:r>
          </a:p>
        </p:txBody>
      </p:sp>
    </p:spTree>
    <p:extLst>
      <p:ext uri="{BB962C8B-B14F-4D97-AF65-F5344CB8AC3E}">
        <p14:creationId xmlns:p14="http://schemas.microsoft.com/office/powerpoint/2010/main" val="36530092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437D1-3C5A-E308-8201-8BA93334A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 Python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E92F20-074C-C15D-481A-3A53FF5659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557016" cy="4351338"/>
          </a:xfrm>
        </p:spPr>
        <p:txBody>
          <a:bodyPr/>
          <a:lstStyle/>
          <a:p>
            <a:r>
              <a:rPr lang="en-US" dirty="0"/>
              <a:t>Choose Customize Installation. Also, check the box at the bottom to add python.exe to PATH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F8A079-B259-4FB7-7754-910B301605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5268" y="883724"/>
            <a:ext cx="5096806" cy="23299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9EA2143-6962-0536-0E31-C9FE1A1257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429000"/>
            <a:ext cx="4029433" cy="2487683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6A0BAE70-6F5E-BB7B-FB38-D20BD58F600C}"/>
              </a:ext>
            </a:extLst>
          </p:cNvPr>
          <p:cNvSpPr/>
          <p:nvPr/>
        </p:nvSpPr>
        <p:spPr>
          <a:xfrm>
            <a:off x="7123734" y="4980973"/>
            <a:ext cx="1649006" cy="47792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88FD735-7376-44A2-3A04-7AEE9034424A}"/>
              </a:ext>
            </a:extLst>
          </p:cNvPr>
          <p:cNvSpPr/>
          <p:nvPr/>
        </p:nvSpPr>
        <p:spPr>
          <a:xfrm>
            <a:off x="7178735" y="5640991"/>
            <a:ext cx="215285" cy="21528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6050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8C7A0-9CE6-6DA7-757C-243A8AE018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EC293E-C8BB-99A1-3A4C-C6F1C78BAF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341914" cy="4351338"/>
          </a:xfrm>
        </p:spPr>
        <p:txBody>
          <a:bodyPr/>
          <a:lstStyle/>
          <a:p>
            <a:r>
              <a:rPr lang="en-US" dirty="0"/>
              <a:t>Be sure to check these options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A5C1A0-D439-97AD-AD10-998F7A0845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6229" y="496411"/>
            <a:ext cx="6248400" cy="3857625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E5018316-0AE9-B6A2-B448-71213B488433}"/>
              </a:ext>
            </a:extLst>
          </p:cNvPr>
          <p:cNvSpPr/>
          <p:nvPr/>
        </p:nvSpPr>
        <p:spPr>
          <a:xfrm>
            <a:off x="6524553" y="1220244"/>
            <a:ext cx="2454443" cy="29917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946AB2C-786A-AA3C-3724-E6FC383FF943}"/>
              </a:ext>
            </a:extLst>
          </p:cNvPr>
          <p:cNvSpPr/>
          <p:nvPr/>
        </p:nvSpPr>
        <p:spPr>
          <a:xfrm>
            <a:off x="6524552" y="1944077"/>
            <a:ext cx="2949457" cy="29917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3686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2B21A1-C105-F338-4E59-9B7C5FA86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installation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856898-51F2-D15D-1072-D69F51547B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273162" cy="4351338"/>
          </a:xfrm>
        </p:spPr>
        <p:txBody>
          <a:bodyPr/>
          <a:lstStyle/>
          <a:p>
            <a:r>
              <a:rPr lang="en-US" dirty="0"/>
              <a:t>Download the latest 64 bit version for windows.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A7BD58-9149-A81D-51E2-1D49D75382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5998" y="285902"/>
            <a:ext cx="5017025" cy="3079446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E43A2A34-025A-2A1C-4C9D-84BFDB9826ED}"/>
              </a:ext>
            </a:extLst>
          </p:cNvPr>
          <p:cNvSpPr/>
          <p:nvPr/>
        </p:nvSpPr>
        <p:spPr>
          <a:xfrm>
            <a:off x="8977275" y="1871094"/>
            <a:ext cx="1548637" cy="41834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3E790E6-5CB3-E85E-872A-1CE7A5BB12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3604990"/>
            <a:ext cx="5017025" cy="3079446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A222089D-6570-54AF-EE1C-A761098B1FF3}"/>
              </a:ext>
            </a:extLst>
          </p:cNvPr>
          <p:cNvSpPr/>
          <p:nvPr/>
        </p:nvSpPr>
        <p:spPr>
          <a:xfrm>
            <a:off x="7170247" y="4546688"/>
            <a:ext cx="1548637" cy="41834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2274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BFD32-6437-1FE4-F625-BEC5D409D5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E392AB-F964-EEDB-3292-E2583CA5DE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678119" cy="4351338"/>
          </a:xfrm>
        </p:spPr>
        <p:txBody>
          <a:bodyPr/>
          <a:lstStyle/>
          <a:p>
            <a:r>
              <a:rPr lang="en-US" dirty="0"/>
              <a:t>Be sure to use VS Code as the default editor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C7FA36-F1FE-F860-A73A-2204801120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8822" y="1874087"/>
            <a:ext cx="2552950" cy="20055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CEDC15B-8DF3-80E9-531D-ECDFBE0E8B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8902" y="1874087"/>
            <a:ext cx="2601076" cy="204333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99719DD-E894-0864-85CC-D107CF8776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87108" y="1855184"/>
            <a:ext cx="2601076" cy="204333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608733F-DCCC-AC4D-AD8C-7617E55E3CDE}"/>
              </a:ext>
            </a:extLst>
          </p:cNvPr>
          <p:cNvSpPr txBox="1"/>
          <p:nvPr/>
        </p:nvSpPr>
        <p:spPr>
          <a:xfrm>
            <a:off x="8653550" y="4173239"/>
            <a:ext cx="24681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Click Next, then click “Next” nine more times. Then install.</a:t>
            </a:r>
          </a:p>
        </p:txBody>
      </p:sp>
    </p:spTree>
    <p:extLst>
      <p:ext uri="{BB962C8B-B14F-4D97-AF65-F5344CB8AC3E}">
        <p14:creationId xmlns:p14="http://schemas.microsoft.com/office/powerpoint/2010/main" val="36393894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8AFF7C-2145-52F6-8665-E477AB4D8E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2. Create </a:t>
            </a:r>
            <a:r>
              <a:rPr lang="en-US" dirty="0" err="1"/>
              <a:t>github</a:t>
            </a:r>
            <a:r>
              <a:rPr lang="en-US" dirty="0"/>
              <a:t> account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F3599-E0D5-5FDE-EB4B-698C3DEAD5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http://github.com</a:t>
            </a:r>
            <a:endParaRPr lang="en-US" dirty="0"/>
          </a:p>
          <a:p>
            <a:r>
              <a:rPr lang="en-US" dirty="0"/>
              <a:t>You will need a phone or </a:t>
            </a:r>
            <a:r>
              <a:rPr lang="en-US" dirty="0" err="1"/>
              <a:t>yubi</a:t>
            </a:r>
            <a:r>
              <a:rPr lang="en-US" dirty="0"/>
              <a:t> key to set up 2FA</a:t>
            </a:r>
          </a:p>
          <a:p>
            <a:r>
              <a:rPr lang="en-US" dirty="0"/>
              <a:t>Do NOT forget your username and password.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24D30B-8E0E-DECF-A995-BA81175BC4C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508" r="3605" b="5324"/>
          <a:stretch/>
        </p:blipFill>
        <p:spPr>
          <a:xfrm>
            <a:off x="3096024" y="3506003"/>
            <a:ext cx="5759217" cy="3063875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DA55A6D3-E818-083C-589C-3C250860432A}"/>
              </a:ext>
            </a:extLst>
          </p:cNvPr>
          <p:cNvSpPr/>
          <p:nvPr/>
        </p:nvSpPr>
        <p:spPr>
          <a:xfrm>
            <a:off x="4004108" y="4803005"/>
            <a:ext cx="2229051" cy="768387"/>
          </a:xfrm>
          <a:prstGeom prst="ellipse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7330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85F23-BA1A-A401-5289-75EFFFCBC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E15363-4C40-F427-1136-EC9BF27C06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393" r="29915"/>
          <a:stretch/>
        </p:blipFill>
        <p:spPr>
          <a:xfrm>
            <a:off x="308008" y="1366789"/>
            <a:ext cx="3595819" cy="456237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1D9F32D-E1D9-24D0-27F9-E2ADBC567D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842" t="6822" r="32815"/>
          <a:stretch/>
        </p:blipFill>
        <p:spPr>
          <a:xfrm>
            <a:off x="4434019" y="1491916"/>
            <a:ext cx="2570825" cy="347471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6F0EA5B-9C5A-B711-9A89-D8F5BABB1B4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2052" t="24749" r="32658" b="41583"/>
          <a:stretch/>
        </p:blipFill>
        <p:spPr>
          <a:xfrm>
            <a:off x="7382576" y="2263196"/>
            <a:ext cx="4302493" cy="2223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0457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332</TotalTime>
  <Words>1088</Words>
  <Application>Microsoft Office PowerPoint</Application>
  <PresentationFormat>Widescreen</PresentationFormat>
  <Paragraphs>111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9" baseType="lpstr">
      <vt:lpstr>-apple-system</vt:lpstr>
      <vt:lpstr>Arial</vt:lpstr>
      <vt:lpstr>Calibri</vt:lpstr>
      <vt:lpstr>Calibri Light</vt:lpstr>
      <vt:lpstr>Consolas</vt:lpstr>
      <vt:lpstr>Office Theme</vt:lpstr>
      <vt:lpstr>Laptop Setup</vt:lpstr>
      <vt:lpstr>Step 1. Install software</vt:lpstr>
      <vt:lpstr>Install VS Code</vt:lpstr>
      <vt:lpstr>Install Python 3</vt:lpstr>
      <vt:lpstr>PowerPoint Presentation</vt:lpstr>
      <vt:lpstr>Git installation</vt:lpstr>
      <vt:lpstr>PowerPoint Presentation</vt:lpstr>
      <vt:lpstr>Step 2. Create github account</vt:lpstr>
      <vt:lpstr>PowerPoint Presentation</vt:lpstr>
      <vt:lpstr>PowerPoint Presentation</vt:lpstr>
      <vt:lpstr>PowerPoint Presentation</vt:lpstr>
      <vt:lpstr>Step 3. Invite each member as a collaborator</vt:lpstr>
      <vt:lpstr>PowerPoint Presentation</vt:lpstr>
      <vt:lpstr>Step 4. Accept invitation</vt:lpstr>
      <vt:lpstr>Step 5. VS Code Extensions</vt:lpstr>
      <vt:lpstr>PowerPoint Presentation</vt:lpstr>
      <vt:lpstr>PowerPoint Presentation</vt:lpstr>
      <vt:lpstr>PowerPoint Presentation</vt:lpstr>
      <vt:lpstr>PowerPoint Presentation</vt:lpstr>
      <vt:lpstr>Step 6. Add Python Virtual Environment</vt:lpstr>
      <vt:lpstr>Step 7. Python and Git Requirements</vt:lpstr>
      <vt:lpstr>Step 8. Create Test File</vt:lpstr>
      <vt:lpstr>PowerPoint Presentation</vt:lpstr>
      <vt:lpstr>Step 9. Commit Changes</vt:lpstr>
      <vt:lpstr>Step 10. Install Pybricks</vt:lpstr>
      <vt:lpstr>Put hub in “Update Mode”</vt:lpstr>
      <vt:lpstr>PowerPoint Presentation</vt:lpstr>
      <vt:lpstr>PowerPoint Presentation</vt:lpstr>
      <vt:lpstr>PowerPoint Presentation</vt:lpstr>
      <vt:lpstr>Step 11. User Environment Variables</vt:lpstr>
      <vt:lpstr>PowerPoint Presentation</vt:lpstr>
      <vt:lpstr>Step 12. Keyboard Shortcut</vt:lpstr>
      <vt:lpstr>Step 13.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Laptop Setup</dc:title>
  <dc:creator>Skip Morrow</dc:creator>
  <cp:lastModifiedBy>Skip Morrow</cp:lastModifiedBy>
  <cp:revision>12</cp:revision>
  <dcterms:created xsi:type="dcterms:W3CDTF">2023-09-02T12:32:01Z</dcterms:created>
  <dcterms:modified xsi:type="dcterms:W3CDTF">2023-09-05T15:12:18Z</dcterms:modified>
</cp:coreProperties>
</file>

<file path=docProps/thumbnail.jpeg>
</file>